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8"/>
  </p:notesMasterIdLst>
  <p:sldIdLst>
    <p:sldId id="256" r:id="rId2"/>
    <p:sldId id="258" r:id="rId3"/>
    <p:sldId id="260" r:id="rId4"/>
    <p:sldId id="280" r:id="rId5"/>
    <p:sldId id="262" r:id="rId6"/>
    <p:sldId id="282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83" r:id="rId15"/>
    <p:sldId id="284" r:id="rId16"/>
    <p:sldId id="271" r:id="rId17"/>
    <p:sldId id="273" r:id="rId18"/>
    <p:sldId id="272" r:id="rId19"/>
    <p:sldId id="274" r:id="rId20"/>
    <p:sldId id="275" r:id="rId21"/>
    <p:sldId id="286" r:id="rId22"/>
    <p:sldId id="287" r:id="rId23"/>
    <p:sldId id="276" r:id="rId24"/>
    <p:sldId id="288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6897" autoAdjust="0"/>
  </p:normalViewPr>
  <p:slideViewPr>
    <p:cSldViewPr snapToGrid="0">
      <p:cViewPr varScale="1">
        <p:scale>
          <a:sx n="52" d="100"/>
          <a:sy n="52" d="100"/>
        </p:scale>
        <p:origin x="20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D3421-497F-4556-B301-2D732DA0251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3051E3-C0D0-4909-806B-7E7AC7D95C4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La satisfactoria sensación de ser necesitada</a:t>
          </a:r>
          <a:endParaRPr lang="en-US" dirty="0"/>
        </a:p>
      </dgm:t>
    </dgm:pt>
    <dgm:pt modelId="{5F521ED6-EC9C-471F-A41D-6CB70FEED883}" type="parTrans" cxnId="{54511EBA-6983-49E3-AFF6-2343EA4A481E}">
      <dgm:prSet/>
      <dgm:spPr/>
      <dgm:t>
        <a:bodyPr/>
        <a:lstStyle/>
        <a:p>
          <a:endParaRPr lang="en-US"/>
        </a:p>
      </dgm:t>
    </dgm:pt>
    <dgm:pt modelId="{818CF19F-C234-4A10-A2E1-52186DE507AE}" type="sibTrans" cxnId="{54511EBA-6983-49E3-AFF6-2343EA4A48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0871D0-C537-41C0-8A62-5A744F66964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La sensación de alta importancia porque sin mí las cosas no salen </a:t>
          </a:r>
          <a:endParaRPr lang="en-US" dirty="0"/>
        </a:p>
      </dgm:t>
    </dgm:pt>
    <dgm:pt modelId="{04220EDA-6698-4DA6-BDEB-C022737DF726}" type="parTrans" cxnId="{3674ABDA-0376-47D6-B331-AF91AFD4290B}">
      <dgm:prSet/>
      <dgm:spPr/>
      <dgm:t>
        <a:bodyPr/>
        <a:lstStyle/>
        <a:p>
          <a:endParaRPr lang="en-US"/>
        </a:p>
      </dgm:t>
    </dgm:pt>
    <dgm:pt modelId="{4AAA58DC-F59D-4A08-A57B-3F0D23D0E903}" type="sibTrans" cxnId="{3674ABDA-0376-47D6-B331-AF91AFD429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70C25F-9AEA-40F1-98A2-7E23B7170DC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Sensación de Seguridad</a:t>
          </a:r>
          <a:endParaRPr lang="en-US" dirty="0"/>
        </a:p>
      </dgm:t>
    </dgm:pt>
    <dgm:pt modelId="{E09BEF50-10FA-4336-8C93-C47222DE006D}" type="parTrans" cxnId="{98ADE916-3F95-4E8E-BF94-D1C6AEC58273}">
      <dgm:prSet/>
      <dgm:spPr/>
      <dgm:t>
        <a:bodyPr/>
        <a:lstStyle/>
        <a:p>
          <a:endParaRPr lang="en-US"/>
        </a:p>
      </dgm:t>
    </dgm:pt>
    <dgm:pt modelId="{6A6AF3F6-F558-46EE-B044-3F1ED560C0BE}" type="sibTrans" cxnId="{98ADE916-3F95-4E8E-BF94-D1C6AEC582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DD9120-05E3-4592-A4C3-F9EFE19AA3C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Posiblemente un sueldo más alto</a:t>
          </a:r>
          <a:endParaRPr lang="en-US" dirty="0"/>
        </a:p>
      </dgm:t>
    </dgm:pt>
    <dgm:pt modelId="{07BDB433-A7A5-4810-B94C-A60EC79EB749}" type="parTrans" cxnId="{67EB173B-9EFB-4CB5-BFB7-B1FDBE13C00A}">
      <dgm:prSet/>
      <dgm:spPr/>
      <dgm:t>
        <a:bodyPr/>
        <a:lstStyle/>
        <a:p>
          <a:endParaRPr lang="es-ES"/>
        </a:p>
      </dgm:t>
    </dgm:pt>
    <dgm:pt modelId="{83F0E390-E9F7-4E8F-B99C-850D0B3104F0}" type="sibTrans" cxnId="{67EB173B-9EFB-4CB5-BFB7-B1FDBE13C00A}">
      <dgm:prSet/>
      <dgm:spPr/>
      <dgm:t>
        <a:bodyPr/>
        <a:lstStyle/>
        <a:p>
          <a:endParaRPr lang="es-ES"/>
        </a:p>
      </dgm:t>
    </dgm:pt>
    <dgm:pt modelId="{85F5F7CF-A3FC-4C58-A470-114BBD282197}" type="pres">
      <dgm:prSet presAssocID="{509D3421-497F-4556-B301-2D732DA02519}" presName="root" presStyleCnt="0">
        <dgm:presLayoutVars>
          <dgm:dir/>
          <dgm:resizeHandles val="exact"/>
        </dgm:presLayoutVars>
      </dgm:prSet>
      <dgm:spPr/>
    </dgm:pt>
    <dgm:pt modelId="{9A04EC5B-9111-4C17-A474-A5A9F90A1D13}" type="pres">
      <dgm:prSet presAssocID="{509D3421-497F-4556-B301-2D732DA02519}" presName="container" presStyleCnt="0">
        <dgm:presLayoutVars>
          <dgm:dir/>
          <dgm:resizeHandles val="exact"/>
        </dgm:presLayoutVars>
      </dgm:prSet>
      <dgm:spPr/>
    </dgm:pt>
    <dgm:pt modelId="{0EDA068E-85A7-4471-A866-B9A846864863}" type="pres">
      <dgm:prSet presAssocID="{123051E3-C0D0-4909-806B-7E7AC7D95C48}" presName="compNode" presStyleCnt="0"/>
      <dgm:spPr/>
    </dgm:pt>
    <dgm:pt modelId="{6109C0B8-5A62-4A33-89BA-E60646413DC1}" type="pres">
      <dgm:prSet presAssocID="{123051E3-C0D0-4909-806B-7E7AC7D95C48}" presName="iconBgRect" presStyleLbl="bgShp" presStyleIdx="0" presStyleCnt="4"/>
      <dgm:spPr/>
    </dgm:pt>
    <dgm:pt modelId="{D86EDA2E-D6EA-42A0-AA86-52F18FB5935F}" type="pres">
      <dgm:prSet presAssocID="{123051E3-C0D0-4909-806B-7E7AC7D95C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9001C44-5952-494A-829C-778E6F24A6AB}" type="pres">
      <dgm:prSet presAssocID="{123051E3-C0D0-4909-806B-7E7AC7D95C48}" presName="spaceRect" presStyleCnt="0"/>
      <dgm:spPr/>
    </dgm:pt>
    <dgm:pt modelId="{9EC831D8-3225-406F-9A08-75D9220B6666}" type="pres">
      <dgm:prSet presAssocID="{123051E3-C0D0-4909-806B-7E7AC7D95C48}" presName="textRect" presStyleLbl="revTx" presStyleIdx="0" presStyleCnt="4">
        <dgm:presLayoutVars>
          <dgm:chMax val="1"/>
          <dgm:chPref val="1"/>
        </dgm:presLayoutVars>
      </dgm:prSet>
      <dgm:spPr/>
    </dgm:pt>
    <dgm:pt modelId="{BE1E6C12-E7DE-4C84-A1D2-C72BEBD0C83B}" type="pres">
      <dgm:prSet presAssocID="{818CF19F-C234-4A10-A2E1-52186DE507AE}" presName="sibTrans" presStyleLbl="sibTrans2D1" presStyleIdx="0" presStyleCnt="0"/>
      <dgm:spPr/>
    </dgm:pt>
    <dgm:pt modelId="{04DD807E-E8C8-4546-B7A5-3D11236A6CAE}" type="pres">
      <dgm:prSet presAssocID="{0D0871D0-C537-41C0-8A62-5A744F66964C}" presName="compNode" presStyleCnt="0"/>
      <dgm:spPr/>
    </dgm:pt>
    <dgm:pt modelId="{2611118B-A911-4520-AD74-95028A2BE2E5}" type="pres">
      <dgm:prSet presAssocID="{0D0871D0-C537-41C0-8A62-5A744F66964C}" presName="iconBgRect" presStyleLbl="bgShp" presStyleIdx="1" presStyleCnt="4"/>
      <dgm:spPr/>
    </dgm:pt>
    <dgm:pt modelId="{85D1810E-0174-474D-BD83-386DA7AE8FD3}" type="pres">
      <dgm:prSet presAssocID="{0D0871D0-C537-41C0-8A62-5A744F6696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94E5A6-AFCD-4E02-A6D1-F6519C8B6E0E}" type="pres">
      <dgm:prSet presAssocID="{0D0871D0-C537-41C0-8A62-5A744F66964C}" presName="spaceRect" presStyleCnt="0"/>
      <dgm:spPr/>
    </dgm:pt>
    <dgm:pt modelId="{365D50C1-A446-4970-8838-258B58D120D2}" type="pres">
      <dgm:prSet presAssocID="{0D0871D0-C537-41C0-8A62-5A744F66964C}" presName="textRect" presStyleLbl="revTx" presStyleIdx="1" presStyleCnt="4">
        <dgm:presLayoutVars>
          <dgm:chMax val="1"/>
          <dgm:chPref val="1"/>
        </dgm:presLayoutVars>
      </dgm:prSet>
      <dgm:spPr/>
    </dgm:pt>
    <dgm:pt modelId="{CB638367-5F18-44EA-B797-6795EC2FF51F}" type="pres">
      <dgm:prSet presAssocID="{4AAA58DC-F59D-4A08-A57B-3F0D23D0E903}" presName="sibTrans" presStyleLbl="sibTrans2D1" presStyleIdx="0" presStyleCnt="0"/>
      <dgm:spPr/>
    </dgm:pt>
    <dgm:pt modelId="{39638770-1B42-43BE-A4F6-DED252063749}" type="pres">
      <dgm:prSet presAssocID="{F070C25F-9AEA-40F1-98A2-7E23B7170DCC}" presName="compNode" presStyleCnt="0"/>
      <dgm:spPr/>
    </dgm:pt>
    <dgm:pt modelId="{6D21EF85-9BFC-43A6-8FFD-D45288D4F1FF}" type="pres">
      <dgm:prSet presAssocID="{F070C25F-9AEA-40F1-98A2-7E23B7170DCC}" presName="iconBgRect" presStyleLbl="bgShp" presStyleIdx="2" presStyleCnt="4"/>
      <dgm:spPr/>
    </dgm:pt>
    <dgm:pt modelId="{FA070325-830B-4656-8F42-F3FF5835ADBB}" type="pres">
      <dgm:prSet presAssocID="{F070C25F-9AEA-40F1-98A2-7E23B7170D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outline"/>
        </a:ext>
      </dgm:extLst>
    </dgm:pt>
    <dgm:pt modelId="{834CFA3B-3A3D-416C-B521-37AE8D8A7286}" type="pres">
      <dgm:prSet presAssocID="{F070C25F-9AEA-40F1-98A2-7E23B7170DCC}" presName="spaceRect" presStyleCnt="0"/>
      <dgm:spPr/>
    </dgm:pt>
    <dgm:pt modelId="{8E2DC02C-8F82-4449-893C-77DF7A846756}" type="pres">
      <dgm:prSet presAssocID="{F070C25F-9AEA-40F1-98A2-7E23B7170DCC}" presName="textRect" presStyleLbl="revTx" presStyleIdx="2" presStyleCnt="4">
        <dgm:presLayoutVars>
          <dgm:chMax val="1"/>
          <dgm:chPref val="1"/>
        </dgm:presLayoutVars>
      </dgm:prSet>
      <dgm:spPr/>
    </dgm:pt>
    <dgm:pt modelId="{494F69D1-FC5F-4F62-97C5-A496E225FF2E}" type="pres">
      <dgm:prSet presAssocID="{6A6AF3F6-F558-46EE-B044-3F1ED560C0BE}" presName="sibTrans" presStyleLbl="sibTrans2D1" presStyleIdx="0" presStyleCnt="0"/>
      <dgm:spPr/>
    </dgm:pt>
    <dgm:pt modelId="{634DE492-72C8-4056-9906-AEE3D9055E40}" type="pres">
      <dgm:prSet presAssocID="{33DD9120-05E3-4592-A4C3-F9EFE19AA3CB}" presName="compNode" presStyleCnt="0"/>
      <dgm:spPr/>
    </dgm:pt>
    <dgm:pt modelId="{B71969CE-992B-40C7-9192-7A9B5974F323}" type="pres">
      <dgm:prSet presAssocID="{33DD9120-05E3-4592-A4C3-F9EFE19AA3CB}" presName="iconBgRect" presStyleLbl="bgShp" presStyleIdx="3" presStyleCnt="4"/>
      <dgm:spPr/>
    </dgm:pt>
    <dgm:pt modelId="{747567D7-ED74-4CD3-8F7D-C0A7E11CCDF7}" type="pres">
      <dgm:prSet presAssocID="{33DD9120-05E3-4592-A4C3-F9EFE19AA3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9605F09F-03BB-4965-92FD-82A9AC6B8951}" type="pres">
      <dgm:prSet presAssocID="{33DD9120-05E3-4592-A4C3-F9EFE19AA3CB}" presName="spaceRect" presStyleCnt="0"/>
      <dgm:spPr/>
    </dgm:pt>
    <dgm:pt modelId="{B09DB882-3567-4795-8D89-7729D25B4EE6}" type="pres">
      <dgm:prSet presAssocID="{33DD9120-05E3-4592-A4C3-F9EFE19AA3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D687716-7496-4775-92DC-50FC31233721}" type="presOf" srcId="{818CF19F-C234-4A10-A2E1-52186DE507AE}" destId="{BE1E6C12-E7DE-4C84-A1D2-C72BEBD0C83B}" srcOrd="0" destOrd="0" presId="urn:microsoft.com/office/officeart/2018/2/layout/IconCircleList"/>
    <dgm:cxn modelId="{98ADE916-3F95-4E8E-BF94-D1C6AEC58273}" srcId="{509D3421-497F-4556-B301-2D732DA02519}" destId="{F070C25F-9AEA-40F1-98A2-7E23B7170DCC}" srcOrd="2" destOrd="0" parTransId="{E09BEF50-10FA-4336-8C93-C47222DE006D}" sibTransId="{6A6AF3F6-F558-46EE-B044-3F1ED560C0BE}"/>
    <dgm:cxn modelId="{24CFEC1F-24B4-47F7-A4EC-56659ADFE569}" type="presOf" srcId="{123051E3-C0D0-4909-806B-7E7AC7D95C48}" destId="{9EC831D8-3225-406F-9A08-75D9220B6666}" srcOrd="0" destOrd="0" presId="urn:microsoft.com/office/officeart/2018/2/layout/IconCircleList"/>
    <dgm:cxn modelId="{9C9A9321-E6F9-4AE8-B7AC-3046E71DA655}" type="presOf" srcId="{0D0871D0-C537-41C0-8A62-5A744F66964C}" destId="{365D50C1-A446-4970-8838-258B58D120D2}" srcOrd="0" destOrd="0" presId="urn:microsoft.com/office/officeart/2018/2/layout/IconCircleList"/>
    <dgm:cxn modelId="{67EB173B-9EFB-4CB5-BFB7-B1FDBE13C00A}" srcId="{509D3421-497F-4556-B301-2D732DA02519}" destId="{33DD9120-05E3-4592-A4C3-F9EFE19AA3CB}" srcOrd="3" destOrd="0" parTransId="{07BDB433-A7A5-4810-B94C-A60EC79EB749}" sibTransId="{83F0E390-E9F7-4E8F-B99C-850D0B3104F0}"/>
    <dgm:cxn modelId="{E0B9586B-8E51-49E5-9F17-8BC913B30FCA}" type="presOf" srcId="{509D3421-497F-4556-B301-2D732DA02519}" destId="{85F5F7CF-A3FC-4C58-A470-114BBD282197}" srcOrd="0" destOrd="0" presId="urn:microsoft.com/office/officeart/2018/2/layout/IconCircleList"/>
    <dgm:cxn modelId="{A941B872-FA39-4092-8256-FDD02D5FFE8C}" type="presOf" srcId="{4AAA58DC-F59D-4A08-A57B-3F0D23D0E903}" destId="{CB638367-5F18-44EA-B797-6795EC2FF51F}" srcOrd="0" destOrd="0" presId="urn:microsoft.com/office/officeart/2018/2/layout/IconCircleList"/>
    <dgm:cxn modelId="{99A9519E-CE11-456A-9863-DE8A03E1A55E}" type="presOf" srcId="{F070C25F-9AEA-40F1-98A2-7E23B7170DCC}" destId="{8E2DC02C-8F82-4449-893C-77DF7A846756}" srcOrd="0" destOrd="0" presId="urn:microsoft.com/office/officeart/2018/2/layout/IconCircleList"/>
    <dgm:cxn modelId="{656676A6-14B1-4E4D-8500-4749BD943C4F}" type="presOf" srcId="{33DD9120-05E3-4592-A4C3-F9EFE19AA3CB}" destId="{B09DB882-3567-4795-8D89-7729D25B4EE6}" srcOrd="0" destOrd="0" presId="urn:microsoft.com/office/officeart/2018/2/layout/IconCircleList"/>
    <dgm:cxn modelId="{BA8840A7-9C9C-4443-9E7E-F04D52B20B37}" type="presOf" srcId="{6A6AF3F6-F558-46EE-B044-3F1ED560C0BE}" destId="{494F69D1-FC5F-4F62-97C5-A496E225FF2E}" srcOrd="0" destOrd="0" presId="urn:microsoft.com/office/officeart/2018/2/layout/IconCircleList"/>
    <dgm:cxn modelId="{54511EBA-6983-49E3-AFF6-2343EA4A481E}" srcId="{509D3421-497F-4556-B301-2D732DA02519}" destId="{123051E3-C0D0-4909-806B-7E7AC7D95C48}" srcOrd="0" destOrd="0" parTransId="{5F521ED6-EC9C-471F-A41D-6CB70FEED883}" sibTransId="{818CF19F-C234-4A10-A2E1-52186DE507AE}"/>
    <dgm:cxn modelId="{3674ABDA-0376-47D6-B331-AF91AFD4290B}" srcId="{509D3421-497F-4556-B301-2D732DA02519}" destId="{0D0871D0-C537-41C0-8A62-5A744F66964C}" srcOrd="1" destOrd="0" parTransId="{04220EDA-6698-4DA6-BDEB-C022737DF726}" sibTransId="{4AAA58DC-F59D-4A08-A57B-3F0D23D0E903}"/>
    <dgm:cxn modelId="{F7091E07-9647-45F8-A5D0-AAFB7149B2D8}" type="presParOf" srcId="{85F5F7CF-A3FC-4C58-A470-114BBD282197}" destId="{9A04EC5B-9111-4C17-A474-A5A9F90A1D13}" srcOrd="0" destOrd="0" presId="urn:microsoft.com/office/officeart/2018/2/layout/IconCircleList"/>
    <dgm:cxn modelId="{128ED965-7826-4996-BDE6-DA9A59C0D7C5}" type="presParOf" srcId="{9A04EC5B-9111-4C17-A474-A5A9F90A1D13}" destId="{0EDA068E-85A7-4471-A866-B9A846864863}" srcOrd="0" destOrd="0" presId="urn:microsoft.com/office/officeart/2018/2/layout/IconCircleList"/>
    <dgm:cxn modelId="{F6FBD76B-D933-45E1-8332-6EDC2469311B}" type="presParOf" srcId="{0EDA068E-85A7-4471-A866-B9A846864863}" destId="{6109C0B8-5A62-4A33-89BA-E60646413DC1}" srcOrd="0" destOrd="0" presId="urn:microsoft.com/office/officeart/2018/2/layout/IconCircleList"/>
    <dgm:cxn modelId="{8864C5C2-FBDD-45A4-A557-0A4477ACF3BE}" type="presParOf" srcId="{0EDA068E-85A7-4471-A866-B9A846864863}" destId="{D86EDA2E-D6EA-42A0-AA86-52F18FB5935F}" srcOrd="1" destOrd="0" presId="urn:microsoft.com/office/officeart/2018/2/layout/IconCircleList"/>
    <dgm:cxn modelId="{A5EB4E31-3933-4896-8287-C8F74DA5E9D6}" type="presParOf" srcId="{0EDA068E-85A7-4471-A866-B9A846864863}" destId="{F9001C44-5952-494A-829C-778E6F24A6AB}" srcOrd="2" destOrd="0" presId="urn:microsoft.com/office/officeart/2018/2/layout/IconCircleList"/>
    <dgm:cxn modelId="{1F075615-6702-4E29-BF93-A888B4ED118A}" type="presParOf" srcId="{0EDA068E-85A7-4471-A866-B9A846864863}" destId="{9EC831D8-3225-406F-9A08-75D9220B6666}" srcOrd="3" destOrd="0" presId="urn:microsoft.com/office/officeart/2018/2/layout/IconCircleList"/>
    <dgm:cxn modelId="{D0817A49-B6BF-4340-9400-FDB8A8FAB990}" type="presParOf" srcId="{9A04EC5B-9111-4C17-A474-A5A9F90A1D13}" destId="{BE1E6C12-E7DE-4C84-A1D2-C72BEBD0C83B}" srcOrd="1" destOrd="0" presId="urn:microsoft.com/office/officeart/2018/2/layout/IconCircleList"/>
    <dgm:cxn modelId="{5C8363AF-8D69-48F3-95AC-EC8B883670D9}" type="presParOf" srcId="{9A04EC5B-9111-4C17-A474-A5A9F90A1D13}" destId="{04DD807E-E8C8-4546-B7A5-3D11236A6CAE}" srcOrd="2" destOrd="0" presId="urn:microsoft.com/office/officeart/2018/2/layout/IconCircleList"/>
    <dgm:cxn modelId="{EAD67681-466B-48B9-8711-2C72171B3663}" type="presParOf" srcId="{04DD807E-E8C8-4546-B7A5-3D11236A6CAE}" destId="{2611118B-A911-4520-AD74-95028A2BE2E5}" srcOrd="0" destOrd="0" presId="urn:microsoft.com/office/officeart/2018/2/layout/IconCircleList"/>
    <dgm:cxn modelId="{35757C8A-F1AA-4FBB-AD27-AC73294FAF67}" type="presParOf" srcId="{04DD807E-E8C8-4546-B7A5-3D11236A6CAE}" destId="{85D1810E-0174-474D-BD83-386DA7AE8FD3}" srcOrd="1" destOrd="0" presId="urn:microsoft.com/office/officeart/2018/2/layout/IconCircleList"/>
    <dgm:cxn modelId="{37C4DCB4-A3A6-4779-9BC8-F105A51C3325}" type="presParOf" srcId="{04DD807E-E8C8-4546-B7A5-3D11236A6CAE}" destId="{EB94E5A6-AFCD-4E02-A6D1-F6519C8B6E0E}" srcOrd="2" destOrd="0" presId="urn:microsoft.com/office/officeart/2018/2/layout/IconCircleList"/>
    <dgm:cxn modelId="{B279DAF9-04DC-442F-AA27-4B7815117A72}" type="presParOf" srcId="{04DD807E-E8C8-4546-B7A5-3D11236A6CAE}" destId="{365D50C1-A446-4970-8838-258B58D120D2}" srcOrd="3" destOrd="0" presId="urn:microsoft.com/office/officeart/2018/2/layout/IconCircleList"/>
    <dgm:cxn modelId="{D05C959C-9A0C-4F96-A77C-D75066761BA6}" type="presParOf" srcId="{9A04EC5B-9111-4C17-A474-A5A9F90A1D13}" destId="{CB638367-5F18-44EA-B797-6795EC2FF51F}" srcOrd="3" destOrd="0" presId="urn:microsoft.com/office/officeart/2018/2/layout/IconCircleList"/>
    <dgm:cxn modelId="{21DFACEB-3243-43F9-BC65-101995A8B56C}" type="presParOf" srcId="{9A04EC5B-9111-4C17-A474-A5A9F90A1D13}" destId="{39638770-1B42-43BE-A4F6-DED252063749}" srcOrd="4" destOrd="0" presId="urn:microsoft.com/office/officeart/2018/2/layout/IconCircleList"/>
    <dgm:cxn modelId="{0B30CAE5-055D-4944-8A30-8DB1D5B15A73}" type="presParOf" srcId="{39638770-1B42-43BE-A4F6-DED252063749}" destId="{6D21EF85-9BFC-43A6-8FFD-D45288D4F1FF}" srcOrd="0" destOrd="0" presId="urn:microsoft.com/office/officeart/2018/2/layout/IconCircleList"/>
    <dgm:cxn modelId="{7C83E828-B6D6-4C18-BE25-C3C41EF2EA69}" type="presParOf" srcId="{39638770-1B42-43BE-A4F6-DED252063749}" destId="{FA070325-830B-4656-8F42-F3FF5835ADBB}" srcOrd="1" destOrd="0" presId="urn:microsoft.com/office/officeart/2018/2/layout/IconCircleList"/>
    <dgm:cxn modelId="{37864FD6-E1A8-4C40-9C69-7DF5FCB7EAAE}" type="presParOf" srcId="{39638770-1B42-43BE-A4F6-DED252063749}" destId="{834CFA3B-3A3D-416C-B521-37AE8D8A7286}" srcOrd="2" destOrd="0" presId="urn:microsoft.com/office/officeart/2018/2/layout/IconCircleList"/>
    <dgm:cxn modelId="{4D0DE308-0EDC-43C7-92F5-51283E5DC749}" type="presParOf" srcId="{39638770-1B42-43BE-A4F6-DED252063749}" destId="{8E2DC02C-8F82-4449-893C-77DF7A846756}" srcOrd="3" destOrd="0" presId="urn:microsoft.com/office/officeart/2018/2/layout/IconCircleList"/>
    <dgm:cxn modelId="{EA2443E6-B186-468C-8033-9F5B4B228F9F}" type="presParOf" srcId="{9A04EC5B-9111-4C17-A474-A5A9F90A1D13}" destId="{494F69D1-FC5F-4F62-97C5-A496E225FF2E}" srcOrd="5" destOrd="0" presId="urn:microsoft.com/office/officeart/2018/2/layout/IconCircleList"/>
    <dgm:cxn modelId="{E1DC8D89-DAE0-414F-83A7-A203785C277A}" type="presParOf" srcId="{9A04EC5B-9111-4C17-A474-A5A9F90A1D13}" destId="{634DE492-72C8-4056-9906-AEE3D9055E40}" srcOrd="6" destOrd="0" presId="urn:microsoft.com/office/officeart/2018/2/layout/IconCircleList"/>
    <dgm:cxn modelId="{B080A042-0DCE-48EC-BF00-91914772B7DB}" type="presParOf" srcId="{634DE492-72C8-4056-9906-AEE3D9055E40}" destId="{B71969CE-992B-40C7-9192-7A9B5974F323}" srcOrd="0" destOrd="0" presId="urn:microsoft.com/office/officeart/2018/2/layout/IconCircleList"/>
    <dgm:cxn modelId="{E2F52F37-DEC9-4055-99C5-EBA97A8100CB}" type="presParOf" srcId="{634DE492-72C8-4056-9906-AEE3D9055E40}" destId="{747567D7-ED74-4CD3-8F7D-C0A7E11CCDF7}" srcOrd="1" destOrd="0" presId="urn:microsoft.com/office/officeart/2018/2/layout/IconCircleList"/>
    <dgm:cxn modelId="{0408078D-BDF1-4954-AF89-BEFE29EA679B}" type="presParOf" srcId="{634DE492-72C8-4056-9906-AEE3D9055E40}" destId="{9605F09F-03BB-4965-92FD-82A9AC6B8951}" srcOrd="2" destOrd="0" presId="urn:microsoft.com/office/officeart/2018/2/layout/IconCircleList"/>
    <dgm:cxn modelId="{3AD38D40-FCCD-484E-B92F-95546D1591F7}" type="presParOf" srcId="{634DE492-72C8-4056-9906-AEE3D9055E40}" destId="{B09DB882-3567-4795-8D89-7729D25B4EE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D3421-497F-4556-B301-2D732DA0251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3051E3-C0D0-4909-806B-7E7AC7D95C4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Horas extras y fines de semana</a:t>
          </a:r>
          <a:endParaRPr lang="en-US" dirty="0"/>
        </a:p>
      </dgm:t>
    </dgm:pt>
    <dgm:pt modelId="{5F521ED6-EC9C-471F-A41D-6CB70FEED883}" type="parTrans" cxnId="{54511EBA-6983-49E3-AFF6-2343EA4A481E}">
      <dgm:prSet/>
      <dgm:spPr/>
      <dgm:t>
        <a:bodyPr/>
        <a:lstStyle/>
        <a:p>
          <a:endParaRPr lang="en-US"/>
        </a:p>
      </dgm:t>
    </dgm:pt>
    <dgm:pt modelId="{818CF19F-C234-4A10-A2E1-52186DE507AE}" type="sibTrans" cxnId="{54511EBA-6983-49E3-AFF6-2343EA4A48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0871D0-C537-41C0-8A62-5A744F6696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Sensación</a:t>
          </a:r>
          <a:r>
            <a:rPr lang="en-US" dirty="0"/>
            <a:t> que </a:t>
          </a:r>
          <a:r>
            <a:rPr lang="en-US" dirty="0" err="1"/>
            <a:t>debo</a:t>
          </a:r>
          <a:r>
            <a:rPr lang="en-US" dirty="0"/>
            <a:t> </a:t>
          </a:r>
          <a:r>
            <a:rPr lang="en-US" dirty="0" err="1"/>
            <a:t>sacrificarme</a:t>
          </a:r>
          <a:endParaRPr lang="en-US" dirty="0"/>
        </a:p>
      </dgm:t>
    </dgm:pt>
    <dgm:pt modelId="{04220EDA-6698-4DA6-BDEB-C022737DF726}" type="parTrans" cxnId="{3674ABDA-0376-47D6-B331-AF91AFD4290B}">
      <dgm:prSet/>
      <dgm:spPr/>
      <dgm:t>
        <a:bodyPr/>
        <a:lstStyle/>
        <a:p>
          <a:endParaRPr lang="en-US"/>
        </a:p>
      </dgm:t>
    </dgm:pt>
    <dgm:pt modelId="{4AAA58DC-F59D-4A08-A57B-3F0D23D0E903}" type="sibTrans" cxnId="{3674ABDA-0376-47D6-B331-AF91AFD429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19CA1D-3E8D-4B39-A2A2-3629E8490D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Miedo</a:t>
          </a:r>
          <a:r>
            <a:rPr lang="en-US" dirty="0"/>
            <a:t> y </a:t>
          </a:r>
          <a:r>
            <a:rPr lang="en-US" dirty="0" err="1"/>
            <a:t>celos</a:t>
          </a:r>
          <a:r>
            <a:rPr lang="en-US" dirty="0"/>
            <a:t> </a:t>
          </a:r>
        </a:p>
      </dgm:t>
    </dgm:pt>
    <dgm:pt modelId="{D7A10C45-AFA3-4F1F-976B-75E2032EB315}" type="parTrans" cxnId="{1129C4CB-475D-4E79-8B06-B1892AC258A9}">
      <dgm:prSet/>
      <dgm:spPr/>
      <dgm:t>
        <a:bodyPr/>
        <a:lstStyle/>
        <a:p>
          <a:endParaRPr lang="en-US"/>
        </a:p>
      </dgm:t>
    </dgm:pt>
    <dgm:pt modelId="{62B48E43-D31C-4803-96CD-2B63BED31310}" type="sibTrans" cxnId="{1129C4CB-475D-4E79-8B06-B1892AC258A9}">
      <dgm:prSet/>
      <dgm:spPr/>
      <dgm:t>
        <a:bodyPr/>
        <a:lstStyle/>
        <a:p>
          <a:endParaRPr lang="en-US"/>
        </a:p>
      </dgm:t>
    </dgm:pt>
    <dgm:pt modelId="{85F5F7CF-A3FC-4C58-A470-114BBD282197}" type="pres">
      <dgm:prSet presAssocID="{509D3421-497F-4556-B301-2D732DA02519}" presName="root" presStyleCnt="0">
        <dgm:presLayoutVars>
          <dgm:dir/>
          <dgm:resizeHandles val="exact"/>
        </dgm:presLayoutVars>
      </dgm:prSet>
      <dgm:spPr/>
    </dgm:pt>
    <dgm:pt modelId="{9A04EC5B-9111-4C17-A474-A5A9F90A1D13}" type="pres">
      <dgm:prSet presAssocID="{509D3421-497F-4556-B301-2D732DA02519}" presName="container" presStyleCnt="0">
        <dgm:presLayoutVars>
          <dgm:dir/>
          <dgm:resizeHandles val="exact"/>
        </dgm:presLayoutVars>
      </dgm:prSet>
      <dgm:spPr/>
    </dgm:pt>
    <dgm:pt modelId="{0EDA068E-85A7-4471-A866-B9A846864863}" type="pres">
      <dgm:prSet presAssocID="{123051E3-C0D0-4909-806B-7E7AC7D95C48}" presName="compNode" presStyleCnt="0"/>
      <dgm:spPr/>
    </dgm:pt>
    <dgm:pt modelId="{6109C0B8-5A62-4A33-89BA-E60646413DC1}" type="pres">
      <dgm:prSet presAssocID="{123051E3-C0D0-4909-806B-7E7AC7D95C48}" presName="iconBgRect" presStyleLbl="bgShp" presStyleIdx="0" presStyleCnt="3"/>
      <dgm:spPr/>
    </dgm:pt>
    <dgm:pt modelId="{D86EDA2E-D6EA-42A0-AA86-52F18FB5935F}" type="pres">
      <dgm:prSet presAssocID="{123051E3-C0D0-4909-806B-7E7AC7D95C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ried face outline with solid fill"/>
        </a:ext>
      </dgm:extLst>
    </dgm:pt>
    <dgm:pt modelId="{F9001C44-5952-494A-829C-778E6F24A6AB}" type="pres">
      <dgm:prSet presAssocID="{123051E3-C0D0-4909-806B-7E7AC7D95C48}" presName="spaceRect" presStyleCnt="0"/>
      <dgm:spPr/>
    </dgm:pt>
    <dgm:pt modelId="{9EC831D8-3225-406F-9A08-75D9220B6666}" type="pres">
      <dgm:prSet presAssocID="{123051E3-C0D0-4909-806B-7E7AC7D95C48}" presName="textRect" presStyleLbl="revTx" presStyleIdx="0" presStyleCnt="3">
        <dgm:presLayoutVars>
          <dgm:chMax val="1"/>
          <dgm:chPref val="1"/>
        </dgm:presLayoutVars>
      </dgm:prSet>
      <dgm:spPr/>
    </dgm:pt>
    <dgm:pt modelId="{BE1E6C12-E7DE-4C84-A1D2-C72BEBD0C83B}" type="pres">
      <dgm:prSet presAssocID="{818CF19F-C234-4A10-A2E1-52186DE507AE}" presName="sibTrans" presStyleLbl="sibTrans2D1" presStyleIdx="0" presStyleCnt="0"/>
      <dgm:spPr/>
    </dgm:pt>
    <dgm:pt modelId="{04DD807E-E8C8-4546-B7A5-3D11236A6CAE}" type="pres">
      <dgm:prSet presAssocID="{0D0871D0-C537-41C0-8A62-5A744F66964C}" presName="compNode" presStyleCnt="0"/>
      <dgm:spPr/>
    </dgm:pt>
    <dgm:pt modelId="{2611118B-A911-4520-AD74-95028A2BE2E5}" type="pres">
      <dgm:prSet presAssocID="{0D0871D0-C537-41C0-8A62-5A744F66964C}" presName="iconBgRect" presStyleLbl="bgShp" presStyleIdx="1" presStyleCnt="3"/>
      <dgm:spPr/>
    </dgm:pt>
    <dgm:pt modelId="{85D1810E-0174-474D-BD83-386DA7AE8FD3}" type="pres">
      <dgm:prSet presAssocID="{0D0871D0-C537-41C0-8A62-5A744F6696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face outline with solid fill"/>
        </a:ext>
      </dgm:extLst>
    </dgm:pt>
    <dgm:pt modelId="{EB94E5A6-AFCD-4E02-A6D1-F6519C8B6E0E}" type="pres">
      <dgm:prSet presAssocID="{0D0871D0-C537-41C0-8A62-5A744F66964C}" presName="spaceRect" presStyleCnt="0"/>
      <dgm:spPr/>
    </dgm:pt>
    <dgm:pt modelId="{365D50C1-A446-4970-8838-258B58D120D2}" type="pres">
      <dgm:prSet presAssocID="{0D0871D0-C537-41C0-8A62-5A744F66964C}" presName="textRect" presStyleLbl="revTx" presStyleIdx="1" presStyleCnt="3">
        <dgm:presLayoutVars>
          <dgm:chMax val="1"/>
          <dgm:chPref val="1"/>
        </dgm:presLayoutVars>
      </dgm:prSet>
      <dgm:spPr/>
    </dgm:pt>
    <dgm:pt modelId="{5B4130B5-4732-49FB-A583-1E4187FBD3AE}" type="pres">
      <dgm:prSet presAssocID="{4AAA58DC-F59D-4A08-A57B-3F0D23D0E903}" presName="sibTrans" presStyleLbl="sibTrans2D1" presStyleIdx="0" presStyleCnt="0"/>
      <dgm:spPr/>
    </dgm:pt>
    <dgm:pt modelId="{639A38F0-727E-48F5-B117-D62075072914}" type="pres">
      <dgm:prSet presAssocID="{1319CA1D-3E8D-4B39-A2A2-3629E8490DC0}" presName="compNode" presStyleCnt="0"/>
      <dgm:spPr/>
    </dgm:pt>
    <dgm:pt modelId="{89CA1A98-995E-4B0D-9FA7-5AF9C07352C4}" type="pres">
      <dgm:prSet presAssocID="{1319CA1D-3E8D-4B39-A2A2-3629E8490DC0}" presName="iconBgRect" presStyleLbl="bgShp" presStyleIdx="2" presStyleCnt="3"/>
      <dgm:spPr/>
    </dgm:pt>
    <dgm:pt modelId="{3BC93117-61CA-4068-AD81-582E95016C26}" type="pres">
      <dgm:prSet presAssocID="{1319CA1D-3E8D-4B39-A2A2-3629E8490DC0}" presName="iconRect" presStyleLbl="node1" presStyleIdx="2" presStyleCnt="3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D38F03F7-47B1-49D4-8E17-74DDD5D9B2C6}" type="pres">
      <dgm:prSet presAssocID="{1319CA1D-3E8D-4B39-A2A2-3629E8490DC0}" presName="spaceRect" presStyleCnt="0"/>
      <dgm:spPr/>
    </dgm:pt>
    <dgm:pt modelId="{01D135F5-E17E-472D-9CE4-06CA2F602136}" type="pres">
      <dgm:prSet presAssocID="{1319CA1D-3E8D-4B39-A2A2-3629E8490D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687716-7496-4775-92DC-50FC31233721}" type="presOf" srcId="{818CF19F-C234-4A10-A2E1-52186DE507AE}" destId="{BE1E6C12-E7DE-4C84-A1D2-C72BEBD0C83B}" srcOrd="0" destOrd="0" presId="urn:microsoft.com/office/officeart/2018/2/layout/IconCircleList"/>
    <dgm:cxn modelId="{24CFEC1F-24B4-47F7-A4EC-56659ADFE569}" type="presOf" srcId="{123051E3-C0D0-4909-806B-7E7AC7D95C48}" destId="{9EC831D8-3225-406F-9A08-75D9220B6666}" srcOrd="0" destOrd="0" presId="urn:microsoft.com/office/officeart/2018/2/layout/IconCircleList"/>
    <dgm:cxn modelId="{9C9A9321-E6F9-4AE8-B7AC-3046E71DA655}" type="presOf" srcId="{0D0871D0-C537-41C0-8A62-5A744F66964C}" destId="{365D50C1-A446-4970-8838-258B58D120D2}" srcOrd="0" destOrd="0" presId="urn:microsoft.com/office/officeart/2018/2/layout/IconCircleList"/>
    <dgm:cxn modelId="{51B92C42-237F-44DA-B4B7-381C079F5CBA}" type="presOf" srcId="{1319CA1D-3E8D-4B39-A2A2-3629E8490DC0}" destId="{01D135F5-E17E-472D-9CE4-06CA2F602136}" srcOrd="0" destOrd="0" presId="urn:microsoft.com/office/officeart/2018/2/layout/IconCircleList"/>
    <dgm:cxn modelId="{E0B9586B-8E51-49E5-9F17-8BC913B30FCA}" type="presOf" srcId="{509D3421-497F-4556-B301-2D732DA02519}" destId="{85F5F7CF-A3FC-4C58-A470-114BBD282197}" srcOrd="0" destOrd="0" presId="urn:microsoft.com/office/officeart/2018/2/layout/IconCircleList"/>
    <dgm:cxn modelId="{17A39658-2194-4C49-B5D2-EFD4601DC221}" type="presOf" srcId="{4AAA58DC-F59D-4A08-A57B-3F0D23D0E903}" destId="{5B4130B5-4732-49FB-A583-1E4187FBD3AE}" srcOrd="0" destOrd="0" presId="urn:microsoft.com/office/officeart/2018/2/layout/IconCircleList"/>
    <dgm:cxn modelId="{54511EBA-6983-49E3-AFF6-2343EA4A481E}" srcId="{509D3421-497F-4556-B301-2D732DA02519}" destId="{123051E3-C0D0-4909-806B-7E7AC7D95C48}" srcOrd="0" destOrd="0" parTransId="{5F521ED6-EC9C-471F-A41D-6CB70FEED883}" sibTransId="{818CF19F-C234-4A10-A2E1-52186DE507AE}"/>
    <dgm:cxn modelId="{1129C4CB-475D-4E79-8B06-B1892AC258A9}" srcId="{509D3421-497F-4556-B301-2D732DA02519}" destId="{1319CA1D-3E8D-4B39-A2A2-3629E8490DC0}" srcOrd="2" destOrd="0" parTransId="{D7A10C45-AFA3-4F1F-976B-75E2032EB315}" sibTransId="{62B48E43-D31C-4803-96CD-2B63BED31310}"/>
    <dgm:cxn modelId="{3674ABDA-0376-47D6-B331-AF91AFD4290B}" srcId="{509D3421-497F-4556-B301-2D732DA02519}" destId="{0D0871D0-C537-41C0-8A62-5A744F66964C}" srcOrd="1" destOrd="0" parTransId="{04220EDA-6698-4DA6-BDEB-C022737DF726}" sibTransId="{4AAA58DC-F59D-4A08-A57B-3F0D23D0E903}"/>
    <dgm:cxn modelId="{F7091E07-9647-45F8-A5D0-AAFB7149B2D8}" type="presParOf" srcId="{85F5F7CF-A3FC-4C58-A470-114BBD282197}" destId="{9A04EC5B-9111-4C17-A474-A5A9F90A1D13}" srcOrd="0" destOrd="0" presId="urn:microsoft.com/office/officeart/2018/2/layout/IconCircleList"/>
    <dgm:cxn modelId="{128ED965-7826-4996-BDE6-DA9A59C0D7C5}" type="presParOf" srcId="{9A04EC5B-9111-4C17-A474-A5A9F90A1D13}" destId="{0EDA068E-85A7-4471-A866-B9A846864863}" srcOrd="0" destOrd="0" presId="urn:microsoft.com/office/officeart/2018/2/layout/IconCircleList"/>
    <dgm:cxn modelId="{F6FBD76B-D933-45E1-8332-6EDC2469311B}" type="presParOf" srcId="{0EDA068E-85A7-4471-A866-B9A846864863}" destId="{6109C0B8-5A62-4A33-89BA-E60646413DC1}" srcOrd="0" destOrd="0" presId="urn:microsoft.com/office/officeart/2018/2/layout/IconCircleList"/>
    <dgm:cxn modelId="{8864C5C2-FBDD-45A4-A557-0A4477ACF3BE}" type="presParOf" srcId="{0EDA068E-85A7-4471-A866-B9A846864863}" destId="{D86EDA2E-D6EA-42A0-AA86-52F18FB5935F}" srcOrd="1" destOrd="0" presId="urn:microsoft.com/office/officeart/2018/2/layout/IconCircleList"/>
    <dgm:cxn modelId="{A5EB4E31-3933-4896-8287-C8F74DA5E9D6}" type="presParOf" srcId="{0EDA068E-85A7-4471-A866-B9A846864863}" destId="{F9001C44-5952-494A-829C-778E6F24A6AB}" srcOrd="2" destOrd="0" presId="urn:microsoft.com/office/officeart/2018/2/layout/IconCircleList"/>
    <dgm:cxn modelId="{1F075615-6702-4E29-BF93-A888B4ED118A}" type="presParOf" srcId="{0EDA068E-85A7-4471-A866-B9A846864863}" destId="{9EC831D8-3225-406F-9A08-75D9220B6666}" srcOrd="3" destOrd="0" presId="urn:microsoft.com/office/officeart/2018/2/layout/IconCircleList"/>
    <dgm:cxn modelId="{D0817A49-B6BF-4340-9400-FDB8A8FAB990}" type="presParOf" srcId="{9A04EC5B-9111-4C17-A474-A5A9F90A1D13}" destId="{BE1E6C12-E7DE-4C84-A1D2-C72BEBD0C83B}" srcOrd="1" destOrd="0" presId="urn:microsoft.com/office/officeart/2018/2/layout/IconCircleList"/>
    <dgm:cxn modelId="{5C8363AF-8D69-48F3-95AC-EC8B883670D9}" type="presParOf" srcId="{9A04EC5B-9111-4C17-A474-A5A9F90A1D13}" destId="{04DD807E-E8C8-4546-B7A5-3D11236A6CAE}" srcOrd="2" destOrd="0" presId="urn:microsoft.com/office/officeart/2018/2/layout/IconCircleList"/>
    <dgm:cxn modelId="{EAD67681-466B-48B9-8711-2C72171B3663}" type="presParOf" srcId="{04DD807E-E8C8-4546-B7A5-3D11236A6CAE}" destId="{2611118B-A911-4520-AD74-95028A2BE2E5}" srcOrd="0" destOrd="0" presId="urn:microsoft.com/office/officeart/2018/2/layout/IconCircleList"/>
    <dgm:cxn modelId="{35757C8A-F1AA-4FBB-AD27-AC73294FAF67}" type="presParOf" srcId="{04DD807E-E8C8-4546-B7A5-3D11236A6CAE}" destId="{85D1810E-0174-474D-BD83-386DA7AE8FD3}" srcOrd="1" destOrd="0" presId="urn:microsoft.com/office/officeart/2018/2/layout/IconCircleList"/>
    <dgm:cxn modelId="{37C4DCB4-A3A6-4779-9BC8-F105A51C3325}" type="presParOf" srcId="{04DD807E-E8C8-4546-B7A5-3D11236A6CAE}" destId="{EB94E5A6-AFCD-4E02-A6D1-F6519C8B6E0E}" srcOrd="2" destOrd="0" presId="urn:microsoft.com/office/officeart/2018/2/layout/IconCircleList"/>
    <dgm:cxn modelId="{B279DAF9-04DC-442F-AA27-4B7815117A72}" type="presParOf" srcId="{04DD807E-E8C8-4546-B7A5-3D11236A6CAE}" destId="{365D50C1-A446-4970-8838-258B58D120D2}" srcOrd="3" destOrd="0" presId="urn:microsoft.com/office/officeart/2018/2/layout/IconCircleList"/>
    <dgm:cxn modelId="{2FCD0954-8255-4846-862C-90B75759FD57}" type="presParOf" srcId="{9A04EC5B-9111-4C17-A474-A5A9F90A1D13}" destId="{5B4130B5-4732-49FB-A583-1E4187FBD3AE}" srcOrd="3" destOrd="0" presId="urn:microsoft.com/office/officeart/2018/2/layout/IconCircleList"/>
    <dgm:cxn modelId="{6FEF7BBC-C93F-4080-ADB8-294F26039A5D}" type="presParOf" srcId="{9A04EC5B-9111-4C17-A474-A5A9F90A1D13}" destId="{639A38F0-727E-48F5-B117-D62075072914}" srcOrd="4" destOrd="0" presId="urn:microsoft.com/office/officeart/2018/2/layout/IconCircleList"/>
    <dgm:cxn modelId="{9200D5C8-333E-42AA-BAFA-F4168EB455D7}" type="presParOf" srcId="{639A38F0-727E-48F5-B117-D62075072914}" destId="{89CA1A98-995E-4B0D-9FA7-5AF9C07352C4}" srcOrd="0" destOrd="0" presId="urn:microsoft.com/office/officeart/2018/2/layout/IconCircleList"/>
    <dgm:cxn modelId="{F8D5A38C-BB16-4435-9957-BECB242DAF21}" type="presParOf" srcId="{639A38F0-727E-48F5-B117-D62075072914}" destId="{3BC93117-61CA-4068-AD81-582E95016C26}" srcOrd="1" destOrd="0" presId="urn:microsoft.com/office/officeart/2018/2/layout/IconCircleList"/>
    <dgm:cxn modelId="{FAC9AADD-6C2F-42A3-8FDB-5D43F45C542F}" type="presParOf" srcId="{639A38F0-727E-48F5-B117-D62075072914}" destId="{D38F03F7-47B1-49D4-8E17-74DDD5D9B2C6}" srcOrd="2" destOrd="0" presId="urn:microsoft.com/office/officeart/2018/2/layout/IconCircleList"/>
    <dgm:cxn modelId="{7D04A1A1-3394-488A-B3F8-3C22A11D6D43}" type="presParOf" srcId="{639A38F0-727E-48F5-B117-D62075072914}" destId="{01D135F5-E17E-472D-9CE4-06CA2F6021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9C0B8-5A62-4A33-89BA-E60646413DC1}">
      <dsp:nvSpPr>
        <dsp:cNvPr id="0" name=""/>
        <dsp:cNvSpPr/>
      </dsp:nvSpPr>
      <dsp:spPr>
        <a:xfrm>
          <a:off x="91538" y="563299"/>
          <a:ext cx="989740" cy="9897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EDA2E-D6EA-42A0-AA86-52F18FB5935F}">
      <dsp:nvSpPr>
        <dsp:cNvPr id="0" name=""/>
        <dsp:cNvSpPr/>
      </dsp:nvSpPr>
      <dsp:spPr>
        <a:xfrm>
          <a:off x="299384" y="771145"/>
          <a:ext cx="574049" cy="574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831D8-3225-406F-9A08-75D9220B6666}">
      <dsp:nvSpPr>
        <dsp:cNvPr id="0" name=""/>
        <dsp:cNvSpPr/>
      </dsp:nvSpPr>
      <dsp:spPr>
        <a:xfrm>
          <a:off x="1293366" y="563299"/>
          <a:ext cx="2332960" cy="98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La satisfactoria sensación de ser necesitada</a:t>
          </a:r>
          <a:endParaRPr lang="en-US" sz="1900" kern="1200" dirty="0"/>
        </a:p>
      </dsp:txBody>
      <dsp:txXfrm>
        <a:off x="1293366" y="563299"/>
        <a:ext cx="2332960" cy="989740"/>
      </dsp:txXfrm>
    </dsp:sp>
    <dsp:sp modelId="{2611118B-A911-4520-AD74-95028A2BE2E5}">
      <dsp:nvSpPr>
        <dsp:cNvPr id="0" name=""/>
        <dsp:cNvSpPr/>
      </dsp:nvSpPr>
      <dsp:spPr>
        <a:xfrm>
          <a:off x="4032828" y="563299"/>
          <a:ext cx="989740" cy="9897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810E-0174-474D-BD83-386DA7AE8FD3}">
      <dsp:nvSpPr>
        <dsp:cNvPr id="0" name=""/>
        <dsp:cNvSpPr/>
      </dsp:nvSpPr>
      <dsp:spPr>
        <a:xfrm>
          <a:off x="4240673" y="771145"/>
          <a:ext cx="574049" cy="574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50C1-A446-4970-8838-258B58D120D2}">
      <dsp:nvSpPr>
        <dsp:cNvPr id="0" name=""/>
        <dsp:cNvSpPr/>
      </dsp:nvSpPr>
      <dsp:spPr>
        <a:xfrm>
          <a:off x="5234656" y="563299"/>
          <a:ext cx="2332960" cy="98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La sensación de alta importancia porque sin mí las cosas no salen </a:t>
          </a:r>
          <a:endParaRPr lang="en-US" sz="1900" kern="1200" dirty="0"/>
        </a:p>
      </dsp:txBody>
      <dsp:txXfrm>
        <a:off x="5234656" y="563299"/>
        <a:ext cx="2332960" cy="989740"/>
      </dsp:txXfrm>
    </dsp:sp>
    <dsp:sp modelId="{6D21EF85-9BFC-43A6-8FFD-D45288D4F1FF}">
      <dsp:nvSpPr>
        <dsp:cNvPr id="0" name=""/>
        <dsp:cNvSpPr/>
      </dsp:nvSpPr>
      <dsp:spPr>
        <a:xfrm>
          <a:off x="91538" y="2189226"/>
          <a:ext cx="989740" cy="9897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70325-830B-4656-8F42-F3FF5835ADBB}">
      <dsp:nvSpPr>
        <dsp:cNvPr id="0" name=""/>
        <dsp:cNvSpPr/>
      </dsp:nvSpPr>
      <dsp:spPr>
        <a:xfrm>
          <a:off x="299384" y="2397071"/>
          <a:ext cx="574049" cy="574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C02C-8F82-4449-893C-77DF7A846756}">
      <dsp:nvSpPr>
        <dsp:cNvPr id="0" name=""/>
        <dsp:cNvSpPr/>
      </dsp:nvSpPr>
      <dsp:spPr>
        <a:xfrm>
          <a:off x="1293366" y="2189226"/>
          <a:ext cx="2332960" cy="98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Sensación de Seguridad</a:t>
          </a:r>
          <a:endParaRPr lang="en-US" sz="1900" kern="1200" dirty="0"/>
        </a:p>
      </dsp:txBody>
      <dsp:txXfrm>
        <a:off x="1293366" y="2189226"/>
        <a:ext cx="2332960" cy="989740"/>
      </dsp:txXfrm>
    </dsp:sp>
    <dsp:sp modelId="{B71969CE-992B-40C7-9192-7A9B5974F323}">
      <dsp:nvSpPr>
        <dsp:cNvPr id="0" name=""/>
        <dsp:cNvSpPr/>
      </dsp:nvSpPr>
      <dsp:spPr>
        <a:xfrm>
          <a:off x="4032828" y="2189226"/>
          <a:ext cx="989740" cy="9897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567D7-ED74-4CD3-8F7D-C0A7E11CCDF7}">
      <dsp:nvSpPr>
        <dsp:cNvPr id="0" name=""/>
        <dsp:cNvSpPr/>
      </dsp:nvSpPr>
      <dsp:spPr>
        <a:xfrm>
          <a:off x="4240673" y="2397071"/>
          <a:ext cx="574049" cy="574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DB882-3567-4795-8D89-7729D25B4EE6}">
      <dsp:nvSpPr>
        <dsp:cNvPr id="0" name=""/>
        <dsp:cNvSpPr/>
      </dsp:nvSpPr>
      <dsp:spPr>
        <a:xfrm>
          <a:off x="5234656" y="2189226"/>
          <a:ext cx="2332960" cy="98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Posiblemente un sueldo más alto</a:t>
          </a:r>
          <a:endParaRPr lang="en-US" sz="1900" kern="1200" dirty="0"/>
        </a:p>
      </dsp:txBody>
      <dsp:txXfrm>
        <a:off x="5234656" y="2189226"/>
        <a:ext cx="2332960" cy="989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9C0B8-5A62-4A33-89BA-E60646413DC1}">
      <dsp:nvSpPr>
        <dsp:cNvPr id="0" name=""/>
        <dsp:cNvSpPr/>
      </dsp:nvSpPr>
      <dsp:spPr>
        <a:xfrm>
          <a:off x="63642" y="1544674"/>
          <a:ext cx="652917" cy="65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EDA2E-D6EA-42A0-AA86-52F18FB5935F}">
      <dsp:nvSpPr>
        <dsp:cNvPr id="0" name=""/>
        <dsp:cNvSpPr/>
      </dsp:nvSpPr>
      <dsp:spPr>
        <a:xfrm>
          <a:off x="200755" y="1681787"/>
          <a:ext cx="378692" cy="378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831D8-3225-406F-9A08-75D9220B6666}">
      <dsp:nvSpPr>
        <dsp:cNvPr id="0" name=""/>
        <dsp:cNvSpPr/>
      </dsp:nvSpPr>
      <dsp:spPr>
        <a:xfrm>
          <a:off x="856471" y="1544674"/>
          <a:ext cx="1539020" cy="65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Horas extras y fines de semana</a:t>
          </a:r>
          <a:endParaRPr lang="en-US" sz="1600" kern="1200" dirty="0"/>
        </a:p>
      </dsp:txBody>
      <dsp:txXfrm>
        <a:off x="856471" y="1544674"/>
        <a:ext cx="1539020" cy="652917"/>
      </dsp:txXfrm>
    </dsp:sp>
    <dsp:sp modelId="{2611118B-A911-4520-AD74-95028A2BE2E5}">
      <dsp:nvSpPr>
        <dsp:cNvPr id="0" name=""/>
        <dsp:cNvSpPr/>
      </dsp:nvSpPr>
      <dsp:spPr>
        <a:xfrm>
          <a:off x="2663653" y="1544674"/>
          <a:ext cx="652917" cy="65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810E-0174-474D-BD83-386DA7AE8FD3}">
      <dsp:nvSpPr>
        <dsp:cNvPr id="0" name=""/>
        <dsp:cNvSpPr/>
      </dsp:nvSpPr>
      <dsp:spPr>
        <a:xfrm>
          <a:off x="2800766" y="1681787"/>
          <a:ext cx="378692" cy="378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50C1-A446-4970-8838-258B58D120D2}">
      <dsp:nvSpPr>
        <dsp:cNvPr id="0" name=""/>
        <dsp:cNvSpPr/>
      </dsp:nvSpPr>
      <dsp:spPr>
        <a:xfrm>
          <a:off x="3456482" y="1544674"/>
          <a:ext cx="1539020" cy="65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Sensación</a:t>
          </a:r>
          <a:r>
            <a:rPr lang="en-US" sz="1600" kern="1200" dirty="0"/>
            <a:t> que </a:t>
          </a:r>
          <a:r>
            <a:rPr lang="en-US" sz="1600" kern="1200" dirty="0" err="1"/>
            <a:t>debo</a:t>
          </a:r>
          <a:r>
            <a:rPr lang="en-US" sz="1600" kern="1200" dirty="0"/>
            <a:t> </a:t>
          </a:r>
          <a:r>
            <a:rPr lang="en-US" sz="1600" kern="1200" dirty="0" err="1"/>
            <a:t>sacrificarme</a:t>
          </a:r>
          <a:endParaRPr lang="en-US" sz="1600" kern="1200" dirty="0"/>
        </a:p>
      </dsp:txBody>
      <dsp:txXfrm>
        <a:off x="3456482" y="1544674"/>
        <a:ext cx="1539020" cy="652917"/>
      </dsp:txXfrm>
    </dsp:sp>
    <dsp:sp modelId="{89CA1A98-995E-4B0D-9FA7-5AF9C07352C4}">
      <dsp:nvSpPr>
        <dsp:cNvPr id="0" name=""/>
        <dsp:cNvSpPr/>
      </dsp:nvSpPr>
      <dsp:spPr>
        <a:xfrm>
          <a:off x="5263664" y="1544674"/>
          <a:ext cx="652917" cy="65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93117-61CA-4068-AD81-582E95016C26}">
      <dsp:nvSpPr>
        <dsp:cNvPr id="0" name=""/>
        <dsp:cNvSpPr/>
      </dsp:nvSpPr>
      <dsp:spPr>
        <a:xfrm>
          <a:off x="5400777" y="1681787"/>
          <a:ext cx="378692" cy="378692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135F5-E17E-472D-9CE4-06CA2F602136}">
      <dsp:nvSpPr>
        <dsp:cNvPr id="0" name=""/>
        <dsp:cNvSpPr/>
      </dsp:nvSpPr>
      <dsp:spPr>
        <a:xfrm>
          <a:off x="6056493" y="1544674"/>
          <a:ext cx="1539020" cy="652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Miedo</a:t>
          </a:r>
          <a:r>
            <a:rPr lang="en-US" sz="1600" kern="1200" dirty="0"/>
            <a:t> y </a:t>
          </a:r>
          <a:r>
            <a:rPr lang="en-US" sz="1600" kern="1200" dirty="0" err="1"/>
            <a:t>celos</a:t>
          </a:r>
          <a:r>
            <a:rPr lang="en-US" sz="1600" kern="1200" dirty="0"/>
            <a:t> </a:t>
          </a:r>
        </a:p>
      </dsp:txBody>
      <dsp:txXfrm>
        <a:off x="6056493" y="1544674"/>
        <a:ext cx="1539020" cy="652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BB9E0-965D-41D4-8D81-BE255A72D79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4D387-C03C-405F-868F-535BECAC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2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57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3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9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1EF21-03E5-41F3-8D99-791514A35F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3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1EF21-03E5-41F3-8D99-791514A35F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5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82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9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62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9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="0" i="0" dirty="0">
              <a:solidFill>
                <a:srgbClr val="374858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47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9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87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Lista de </a:t>
            </a:r>
            <a:r>
              <a:rPr lang="en-US" dirty="0" err="1"/>
              <a:t>libros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Mindset: The New Psychology of Success</a:t>
            </a:r>
          </a:p>
          <a:p>
            <a:r>
              <a:rPr lang="en-US" dirty="0"/>
              <a:t>Book by Carol Dweck </a:t>
            </a:r>
          </a:p>
          <a:p>
            <a:r>
              <a:rPr lang="en-US" dirty="0"/>
              <a:t>Business Made Simple: 60 Days to Master Leadership, Sales, Marketing, Execution, Management, Personal Productivity and More</a:t>
            </a:r>
          </a:p>
          <a:p>
            <a:r>
              <a:rPr lang="en-US" dirty="0"/>
              <a:t>Book by Donald Miller</a:t>
            </a:r>
          </a:p>
          <a:p>
            <a:r>
              <a:rPr lang="en-US" dirty="0"/>
              <a:t>Nonviolent Communication: A Language of Life</a:t>
            </a:r>
          </a:p>
          <a:p>
            <a:r>
              <a:rPr lang="en-US" dirty="0"/>
              <a:t>Book by Marshall Rosenberg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8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D387-C03C-405F-868F-535BECAC15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1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4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06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51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5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6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0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8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05C7C8-6939-4E7D-8BC3-09138DDB48A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EEDBC7-8D9B-4502-9A1B-91DB3287A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2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jp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AC46F-6916-4C83-8E99-AE760EAC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es-ES" sz="7200" dirty="0"/>
              <a:t>No seas insustituible, ¡sé invaluable!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E8D07-312F-460A-AAEC-2F428BD32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Cristina Nistor</a:t>
            </a:r>
          </a:p>
          <a:p>
            <a:pPr algn="ctr"/>
            <a:r>
              <a:rPr lang="en-US" sz="2400" dirty="0"/>
              <a:t>Director of Operations TESTCo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26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F8C31-F883-41F9-A206-6DE5B335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Agregan valor en todo lo que hacen.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1314B-C6EC-4987-957A-3B52FDA3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2FE6CA-8A57-4640-B58E-5896A5A5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Valor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192AA-CA10-4711-A1BF-5F16AF68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8133"/>
            <a:ext cx="6576323" cy="3793067"/>
          </a:xfrm>
        </p:spPr>
        <p:txBody>
          <a:bodyPr>
            <a:normAutofit/>
          </a:bodyPr>
          <a:lstStyle/>
          <a:p>
            <a:r>
              <a:rPr lang="es-ES" dirty="0"/>
              <a:t>Producto económico = algo que uno compra para obtener más dinero a cambio.</a:t>
            </a:r>
          </a:p>
          <a:p>
            <a:r>
              <a:rPr lang="es-ES" dirty="0"/>
              <a:t>Estar obsesionada con brindarle a las compañías, a los clientes y a su equipo, un gran retorno de su inversión.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4391A-2DE4-42C2-A92D-4ED60BD65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8060634" y="2590407"/>
            <a:ext cx="3710746" cy="239646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456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0FED7-DC33-48E7-96E6-F2DC919B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-apple-system"/>
              </a:rPr>
              <a:t>2</a:t>
            </a:r>
            <a:r>
              <a:rPr lang="en-US" dirty="0"/>
              <a:t>. </a:t>
            </a:r>
            <a:r>
              <a:rPr lang="en-US" dirty="0" err="1"/>
              <a:t>Duéñas</a:t>
            </a:r>
            <a:r>
              <a:rPr lang="en-US" dirty="0"/>
              <a:t> 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s-ES" dirty="0"/>
              <a:t>asignación </a:t>
            </a:r>
            <a:r>
              <a:rPr lang="en-US" dirty="0"/>
              <a:t> o meta </a:t>
            </a:r>
            <a:r>
              <a:rPr lang="es-ES" dirty="0"/>
              <a:t>y Asumen la responsabilidad</a:t>
            </a:r>
            <a:br>
              <a:rPr lang="es-ES" sz="4000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A6935-5F38-419B-AB97-C286E76D4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7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3977E-647D-4D45-96C9-E895BAF74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42173-0FD7-452D-97D5-847C0E89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No son </a:t>
            </a:r>
            <a:r>
              <a:rPr lang="en-US" sz="6000" dirty="0" err="1"/>
              <a:t>victimas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D0E08-893C-4FE8-983C-3A941A86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30035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3" name="Group 17">
            <a:extLst>
              <a:ext uri="{FF2B5EF4-FFF2-40B4-BE49-F238E27FC236}">
                <a16:creationId xmlns:a16="http://schemas.microsoft.com/office/drawing/2014/main" id="{A2E861A3-F23C-46B8-A38A-4A22E453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/>
              <a:t>Duéñas</a:t>
            </a:r>
            <a:r>
              <a:rPr lang="en-US" dirty="0"/>
              <a:t> 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s-ES" dirty="0"/>
              <a:t>asignación </a:t>
            </a:r>
            <a:r>
              <a:rPr lang="en-US" dirty="0"/>
              <a:t> o meta (ownership)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0" y="2666999"/>
            <a:ext cx="4278929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Toman la </a:t>
            </a:r>
            <a:r>
              <a:rPr lang="en-US" dirty="0" err="1"/>
              <a:t>Iniciativa</a:t>
            </a:r>
            <a:r>
              <a:rPr lang="en-US" dirty="0"/>
              <a:t>. 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Actuar</a:t>
            </a:r>
            <a:r>
              <a:rPr lang="en-US" dirty="0"/>
              <a:t> no es </a:t>
            </a:r>
            <a:r>
              <a:rPr lang="en-US" dirty="0" err="1"/>
              <a:t>responsabilidad</a:t>
            </a:r>
            <a:r>
              <a:rPr lang="en-US" dirty="0"/>
              <a:t> de </a:t>
            </a:r>
            <a:r>
              <a:rPr lang="en-US" dirty="0" err="1"/>
              <a:t>otra</a:t>
            </a:r>
            <a:r>
              <a:rPr lang="en-US" dirty="0"/>
              <a:t> persona.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“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confiar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mi para </a:t>
            </a:r>
            <a:r>
              <a:rPr lang="en-US" dirty="0" err="1"/>
              <a:t>hacer</a:t>
            </a:r>
            <a:r>
              <a:rPr lang="en-US" dirty="0"/>
              <a:t> lo </a:t>
            </a:r>
            <a:r>
              <a:rPr lang="en-US" dirty="0" err="1"/>
              <a:t>correcto</a:t>
            </a:r>
            <a:r>
              <a:rPr lang="en-US" dirty="0"/>
              <a:t>”.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Es una </a:t>
            </a:r>
            <a:r>
              <a:rPr lang="es-ES" dirty="0"/>
              <a:t>elección</a:t>
            </a:r>
            <a:endParaRPr lang="en-US" dirty="0"/>
          </a:p>
        </p:txBody>
      </p:sp>
      <p:sp>
        <p:nvSpPr>
          <p:cNvPr id="34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r="10852" b="-2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2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7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7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/>
              <a:t>Asumen</a:t>
            </a:r>
            <a:r>
              <a:rPr lang="en-US" dirty="0"/>
              <a:t> la </a:t>
            </a:r>
            <a:r>
              <a:rPr lang="en-US" dirty="0" err="1"/>
              <a:t>responsabilidad</a:t>
            </a:r>
            <a:r>
              <a:rPr lang="en-US" dirty="0"/>
              <a:t> y </a:t>
            </a:r>
            <a:r>
              <a:rPr lang="en-US" dirty="0" err="1"/>
              <a:t>Rinden</a:t>
            </a:r>
            <a:r>
              <a:rPr lang="en-US" dirty="0"/>
              <a:t> </a:t>
            </a:r>
            <a:r>
              <a:rPr lang="en-US" dirty="0" err="1"/>
              <a:t>cuentas</a:t>
            </a:r>
            <a:br>
              <a:rPr lang="en-US" dirty="0"/>
            </a:br>
            <a:r>
              <a:rPr lang="en-US" dirty="0"/>
              <a:t>(accountability)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3867" y="2048933"/>
            <a:ext cx="7659156" cy="3742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dirty="0"/>
              <a:t>Toman responsabilidad del resultado final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s-ES" dirty="0"/>
              <a:t>cómo se acordó,  a tiempo,  dentro del presupuesto, etc. incluso cuando trabajan con otros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dirty="0" err="1"/>
              <a:t>Follow-through</a:t>
            </a:r>
            <a:r>
              <a:rPr lang="es-ES" dirty="0"/>
              <a:t> – llevan sus tareas hasta su conclusión.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dirty="0"/>
              <a:t>“Puedes confiar en que haré lo que digo que voy a hacer.”</a:t>
            </a:r>
          </a:p>
        </p:txBody>
      </p:sp>
    </p:spTree>
    <p:extLst>
      <p:ext uri="{BB962C8B-B14F-4D97-AF65-F5344CB8AC3E}">
        <p14:creationId xmlns:p14="http://schemas.microsoft.com/office/powerpoint/2010/main" val="427727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B62F-8A04-4446-B30B-32112D1E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S" dirty="0"/>
            </a:br>
            <a:r>
              <a:rPr lang="es-ES" dirty="0"/>
              <a:t>3. Resuelven los problemas, no los crea.</a:t>
            </a:r>
            <a:br>
              <a:rPr lang="es-E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8396-18D5-4B44-8246-81F2FC8B9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AB4BF-F9FB-4D2D-8395-DA737C43C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961" y="2211957"/>
            <a:ext cx="3141177" cy="243408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Evitan</a:t>
            </a:r>
            <a:r>
              <a:rPr lang="en-US" dirty="0"/>
              <a:t>:</a:t>
            </a:r>
          </a:p>
          <a:p>
            <a:r>
              <a:rPr lang="en-US" dirty="0"/>
              <a:t>Ser </a:t>
            </a:r>
            <a:r>
              <a:rPr lang="en-US" dirty="0" err="1"/>
              <a:t>victima</a:t>
            </a:r>
            <a:endParaRPr lang="en-US" dirty="0"/>
          </a:p>
          <a:p>
            <a:r>
              <a:rPr lang="en-US" dirty="0" err="1"/>
              <a:t>Crear</a:t>
            </a:r>
            <a:r>
              <a:rPr lang="en-US" dirty="0"/>
              <a:t> drama</a:t>
            </a:r>
          </a:p>
          <a:p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desperdicio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C0C08A-E74A-4B37-808D-C0D2C48BE63C}"/>
              </a:ext>
            </a:extLst>
          </p:cNvPr>
          <p:cNvSpPr txBox="1">
            <a:spLocks/>
          </p:cNvSpPr>
          <p:nvPr/>
        </p:nvSpPr>
        <p:spPr>
          <a:xfrm>
            <a:off x="7229064" y="2404114"/>
            <a:ext cx="3644345" cy="243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Buscan</a:t>
            </a:r>
            <a:r>
              <a:rPr lang="en-US" dirty="0"/>
              <a:t>:</a:t>
            </a:r>
          </a:p>
          <a:p>
            <a:r>
              <a:rPr lang="en-US" sz="2400" b="0" i="0" dirty="0" err="1">
                <a:solidFill>
                  <a:srgbClr val="202124"/>
                </a:solidFill>
                <a:effectLst/>
                <a:latin typeface="Google Sans"/>
              </a:rPr>
              <a:t>Solucionar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Google Sans"/>
              </a:rPr>
              <a:t>problemas</a:t>
            </a:r>
            <a:endParaRPr lang="en-US" sz="2400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2400" dirty="0">
                <a:solidFill>
                  <a:srgbClr val="202124"/>
                </a:solidFill>
                <a:latin typeface="Google Sans"/>
              </a:rPr>
              <a:t>No le </a:t>
            </a:r>
            <a:r>
              <a:rPr lang="en-US" sz="2400" dirty="0" err="1">
                <a:solidFill>
                  <a:srgbClr val="202124"/>
                </a:solidFill>
                <a:latin typeface="Google Sans"/>
              </a:rPr>
              <a:t>tienen</a:t>
            </a:r>
            <a:r>
              <a:rPr lang="en-US" sz="24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z="2400" dirty="0" err="1">
                <a:solidFill>
                  <a:srgbClr val="202124"/>
                </a:solidFill>
                <a:latin typeface="Google Sans"/>
              </a:rPr>
              <a:t>miedo</a:t>
            </a:r>
            <a:r>
              <a:rPr lang="en-US" sz="2400" dirty="0">
                <a:solidFill>
                  <a:srgbClr val="202124"/>
                </a:solidFill>
                <a:latin typeface="Google Sans"/>
              </a:rPr>
              <a:t> a los </a:t>
            </a:r>
            <a:r>
              <a:rPr lang="en-US" sz="2400" dirty="0" err="1">
                <a:solidFill>
                  <a:srgbClr val="202124"/>
                </a:solidFill>
                <a:latin typeface="Google Sans"/>
              </a:rPr>
              <a:t>desafíos</a:t>
            </a:r>
            <a:endParaRPr lang="en-US" dirty="0"/>
          </a:p>
          <a:p>
            <a:r>
              <a:rPr lang="en-US" sz="2400" dirty="0" err="1"/>
              <a:t>Esperan</a:t>
            </a:r>
            <a:r>
              <a:rPr lang="en-US" sz="2400" dirty="0"/>
              <a:t> </a:t>
            </a:r>
            <a:r>
              <a:rPr lang="en-US" sz="2400" dirty="0" err="1"/>
              <a:t>conflicto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6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ree darts on bullseye">
            <a:extLst>
              <a:ext uri="{FF2B5EF4-FFF2-40B4-BE49-F238E27FC236}">
                <a16:creationId xmlns:a16="http://schemas.microsoft.com/office/drawing/2014/main" id="{3CB1BE72-09BF-4894-B520-514DB14F1F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23103" r="7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E7E54-FF42-4283-AB1C-60010990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4. </a:t>
            </a:r>
            <a:r>
              <a:rPr lang="en-US" sz="5400" dirty="0" err="1">
                <a:solidFill>
                  <a:schemeClr val="bg1"/>
                </a:solidFill>
              </a:rPr>
              <a:t>Establecen</a:t>
            </a:r>
            <a:r>
              <a:rPr lang="en-US" sz="5400" dirty="0">
                <a:solidFill>
                  <a:schemeClr val="bg1"/>
                </a:solidFill>
              </a:rPr>
              <a:t> y </a:t>
            </a:r>
            <a:r>
              <a:rPr lang="en-US" sz="5400" dirty="0" err="1">
                <a:solidFill>
                  <a:schemeClr val="bg1"/>
                </a:solidFill>
              </a:rPr>
              <a:t>alcanzan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metas</a:t>
            </a:r>
            <a:r>
              <a:rPr lang="en-US" sz="5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282AE-B80A-40BD-A4D0-3ED73DF29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57378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D11201-C8D2-43F2-A692-0D27212A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07A590-E307-44C5-A046-E728D0052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411" y="2666999"/>
            <a:ext cx="4895055" cy="3124201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Establecen objetivos SMART</a:t>
            </a:r>
          </a:p>
          <a:p>
            <a:r>
              <a:rPr lang="es-ES" dirty="0"/>
              <a:t>Planifican el trabajo</a:t>
            </a:r>
          </a:p>
          <a:p>
            <a:r>
              <a:rPr lang="es-ES" dirty="0"/>
              <a:t>Trabajan el plan = ACTÚAN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CD031-782D-40E2-BB69-F26913688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3298" y="5479774"/>
            <a:ext cx="4813988" cy="6924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cristina.nistor@codexcite.com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01C0A-575D-4CA9-AE8D-E41A6F77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98" y="2938546"/>
            <a:ext cx="4228893" cy="25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C82E4-B037-4735-94D1-A4DE1062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2" y="821265"/>
            <a:ext cx="697991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/>
              <a:t>Insustituible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6448-C6C6-48A3-9881-17CDB6CE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2885" y="821265"/>
            <a:ext cx="295002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/>
              <a:t>Irreplaceable</a:t>
            </a:r>
            <a:endParaRPr lang="en-US" sz="21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6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F464EC-B08F-4B41-8F61-04A711B1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Adoptan una mentalidad de crecimiento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3D810-13BF-4B43-83E7-452CC6206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38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9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7F03D92-9667-459B-9EA0-BD4DF6F8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Mentalidad  fija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689B6B05-FEBC-4BD5-96FE-81F854EA7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10957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D225-55E9-4869-87B0-516305B7BFA8}"/>
              </a:ext>
            </a:extLst>
          </p:cNvPr>
          <p:cNvSpPr txBox="1"/>
          <p:nvPr/>
        </p:nvSpPr>
        <p:spPr>
          <a:xfrm>
            <a:off x="3843867" y="2048933"/>
            <a:ext cx="7659156" cy="374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s-ES" b="0" i="0" dirty="0"/>
              <a:t>Creen que la Inteligencia, la Personalidad y el Carácter son inherentes y no cambian.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E</a:t>
            </a:r>
            <a:r>
              <a:rPr lang="es-ES" sz="1400" b="0" i="0" dirty="0"/>
              <a:t>vitan el fracaso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b="0" i="0" dirty="0"/>
              <a:t>Desean de lucir inteligentes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E</a:t>
            </a:r>
            <a:r>
              <a:rPr lang="es-ES" sz="1400" b="0" i="0" dirty="0"/>
              <a:t>vita desafíos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 Se </a:t>
            </a:r>
            <a:r>
              <a:rPr lang="es-ES" sz="1400" b="0" i="0" dirty="0"/>
              <a:t>apegan a lo que saben. 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b="0" i="0" dirty="0"/>
              <a:t>La retroalimentación y las críticas son personales, 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N</a:t>
            </a:r>
            <a:r>
              <a:rPr lang="es-ES" sz="1400" b="0" i="0" dirty="0"/>
              <a:t>o cambian ni mejoran.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b="0" i="0" dirty="0"/>
              <a:t>La </a:t>
            </a:r>
            <a:r>
              <a:rPr lang="en-US" b="0" i="0" dirty="0" err="1"/>
              <a:t>frase</a:t>
            </a:r>
            <a:r>
              <a:rPr lang="en-US" b="0" i="0" dirty="0"/>
              <a:t> </a:t>
            </a:r>
            <a:r>
              <a:rPr lang="en-US" b="0" i="0" dirty="0" err="1"/>
              <a:t>más</a:t>
            </a:r>
            <a:r>
              <a:rPr lang="en-US" b="0" i="0" dirty="0"/>
              <a:t> </a:t>
            </a:r>
            <a:r>
              <a:rPr lang="en-US" b="0" i="0" dirty="0" err="1"/>
              <a:t>repetida</a:t>
            </a:r>
            <a:r>
              <a:rPr lang="en-US" b="0" i="0" dirty="0"/>
              <a:t> es:</a:t>
            </a:r>
            <a:r>
              <a:rPr lang="en-US" dirty="0"/>
              <a:t>“ </a:t>
            </a:r>
            <a:r>
              <a:rPr lang="en-US" b="0" i="0" dirty="0" err="1"/>
              <a:t>esto</a:t>
            </a:r>
            <a:r>
              <a:rPr lang="en-US" b="0" i="0" dirty="0"/>
              <a:t> se me da/ no se me da bien”.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38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9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7F03D92-9667-459B-9EA0-BD4DF6F8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Mentalidad</a:t>
            </a:r>
            <a:r>
              <a:rPr lang="en-US" dirty="0"/>
              <a:t> de </a:t>
            </a:r>
            <a:r>
              <a:rPr lang="en-US" dirty="0" err="1"/>
              <a:t>crecimiento</a:t>
            </a:r>
            <a:endParaRPr lang="en-US" dirty="0"/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689B6B05-FEBC-4BD5-96FE-81F854EA7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r="2476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D225-55E9-4869-87B0-516305B7BFA8}"/>
              </a:ext>
            </a:extLst>
          </p:cNvPr>
          <p:cNvSpPr txBox="1"/>
          <p:nvPr/>
        </p:nvSpPr>
        <p:spPr>
          <a:xfrm>
            <a:off x="3843867" y="2048933"/>
            <a:ext cx="7659156" cy="374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dirty="0">
                <a:solidFill>
                  <a:srgbClr val="000000"/>
                </a:solidFill>
                <a:effectLst/>
              </a:rPr>
              <a:t>Creen que la Inteligencia, la Personalidad y el Carácter se pueden desarrollar continuamente.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Deseo de aprender continuamente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Confrontar incertidumbres 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Toman los desafíos 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Sin miedo a fallar 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Ponen mucho esfuerzo en aprender </a:t>
            </a:r>
          </a:p>
          <a:p>
            <a:pPr lvl="2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s-ES" sz="1400" dirty="0"/>
              <a:t>La retroalimentación se trata de las capacidades actuales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0" i="0" dirty="0"/>
              <a:t>La </a:t>
            </a:r>
            <a:r>
              <a:rPr lang="en-US" b="0" i="0" dirty="0" err="1"/>
              <a:t>frase</a:t>
            </a:r>
            <a:r>
              <a:rPr lang="en-US" b="0" i="0" dirty="0"/>
              <a:t> </a:t>
            </a:r>
            <a:r>
              <a:rPr lang="en-US" b="0" i="0" dirty="0" err="1"/>
              <a:t>más</a:t>
            </a:r>
            <a:r>
              <a:rPr lang="en-US" b="0" i="0" dirty="0"/>
              <a:t> </a:t>
            </a:r>
            <a:r>
              <a:rPr lang="en-US" b="0" i="0" dirty="0" err="1"/>
              <a:t>repetida</a:t>
            </a:r>
            <a:r>
              <a:rPr lang="en-US" b="0" i="0" dirty="0"/>
              <a:t> es:</a:t>
            </a:r>
            <a:r>
              <a:rPr lang="en-US" dirty="0"/>
              <a:t>“</a:t>
            </a:r>
            <a:r>
              <a:rPr lang="es-ES" b="0" i="0" dirty="0">
                <a:solidFill>
                  <a:srgbClr val="000000"/>
                </a:solidFill>
                <a:effectLst/>
                <a:latin typeface="Muli"/>
              </a:rPr>
              <a:t>necesito trabajar más</a:t>
            </a:r>
            <a:r>
              <a:rPr lang="en-US" b="0" i="0" dirty="0"/>
              <a:t>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1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1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E570EF-44E7-4788-80BD-224693C6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288270"/>
              </p:ext>
            </p:extLst>
          </p:nvPr>
        </p:nvGraphicFramePr>
        <p:xfrm>
          <a:off x="820107" y="643467"/>
          <a:ext cx="10551788" cy="583462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92015">
                  <a:extLst>
                    <a:ext uri="{9D8B030D-6E8A-4147-A177-3AD203B41FA5}">
                      <a16:colId xmlns:a16="http://schemas.microsoft.com/office/drawing/2014/main" val="1138796020"/>
                    </a:ext>
                  </a:extLst>
                </a:gridCol>
                <a:gridCol w="3683200">
                  <a:extLst>
                    <a:ext uri="{9D8B030D-6E8A-4147-A177-3AD203B41FA5}">
                      <a16:colId xmlns:a16="http://schemas.microsoft.com/office/drawing/2014/main" val="3360057916"/>
                    </a:ext>
                  </a:extLst>
                </a:gridCol>
                <a:gridCol w="4076573">
                  <a:extLst>
                    <a:ext uri="{9D8B030D-6E8A-4147-A177-3AD203B41FA5}">
                      <a16:colId xmlns:a16="http://schemas.microsoft.com/office/drawing/2014/main" val="4046330100"/>
                    </a:ext>
                  </a:extLst>
                </a:gridCol>
              </a:tblGrid>
              <a:tr h="802699">
                <a:tc>
                  <a:txBody>
                    <a:bodyPr/>
                    <a:lstStyle/>
                    <a:p>
                      <a:endParaRPr lang="es-MX" sz="2600" b="1" cap="none" spc="0" noProof="0">
                        <a:solidFill>
                          <a:schemeClr val="bg1"/>
                        </a:solidFill>
                      </a:endParaRPr>
                    </a:p>
                  </a:txBody>
                  <a:tcPr marL="118709" marR="84792" marT="169584" marB="1695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600" b="1" cap="none" spc="0" noProof="0">
                          <a:solidFill>
                            <a:schemeClr val="bg1"/>
                          </a:solidFill>
                        </a:rPr>
                        <a:t> Mentalidad fija</a:t>
                      </a:r>
                    </a:p>
                  </a:txBody>
                  <a:tcPr marL="118709" marR="84792" marT="169584" marB="1695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600" b="1" cap="none" spc="0" noProof="0">
                          <a:solidFill>
                            <a:schemeClr val="bg1"/>
                          </a:solidFill>
                        </a:rPr>
                        <a:t>Mentalidad de crecimiento</a:t>
                      </a:r>
                    </a:p>
                  </a:txBody>
                  <a:tcPr marL="118709" marR="84792" marT="169584" marB="1695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3409"/>
                  </a:ext>
                </a:extLst>
              </a:tr>
              <a:tr h="885840"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Desafíos: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>
                          <a:solidFill>
                            <a:schemeClr val="tx1"/>
                          </a:solidFill>
                        </a:rPr>
                        <a:t>Los evita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>
                          <a:solidFill>
                            <a:schemeClr val="tx1"/>
                          </a:solidFill>
                        </a:rPr>
                        <a:t>Los toma con interes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960514"/>
                  </a:ext>
                </a:extLst>
              </a:tr>
              <a:tr h="885840"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Obstáculos: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Darse por vencida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>
                          <a:solidFill>
                            <a:schemeClr val="tx1"/>
                          </a:solidFill>
                        </a:rPr>
                        <a:t>Persiste a través de los obstáculos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188359"/>
                  </a:ext>
                </a:extLst>
              </a:tr>
              <a:tr h="1225009"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Esfuerzo: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>
                          <a:solidFill>
                            <a:schemeClr val="tx1"/>
                          </a:solidFill>
                        </a:rPr>
                        <a:t>Esfuerzo inutil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>
                          <a:solidFill>
                            <a:schemeClr val="tx1"/>
                          </a:solidFill>
                        </a:rPr>
                        <a:t>Camino a la maestría, es un proceso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047183"/>
                  </a:ext>
                </a:extLst>
              </a:tr>
              <a:tr h="885840"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Crítica: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kern="1200" cap="none" spc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 ignora o se enoja</a:t>
                      </a:r>
                      <a:endParaRPr lang="es-MX" sz="2200" cap="none" spc="0" noProof="0">
                        <a:solidFill>
                          <a:schemeClr val="tx1"/>
                        </a:solidFill>
                      </a:endParaRP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b="0" i="0" kern="1200" cap="none" spc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Aprender de ello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15807"/>
                  </a:ext>
                </a:extLst>
              </a:tr>
              <a:tr h="885840">
                <a:tc>
                  <a:txBody>
                    <a:bodyPr/>
                    <a:lstStyle/>
                    <a:p>
                      <a:r>
                        <a:rPr lang="es-MX" sz="2200" b="0" i="0" kern="1200" cap="none" spc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Éxito de los demás: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kern="1200" cap="none" spc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Sentirse amenazada</a:t>
                      </a:r>
                      <a:endParaRPr lang="es-MX" sz="2200" cap="none" spc="0" noProof="0">
                        <a:solidFill>
                          <a:schemeClr val="tx1"/>
                        </a:solidFill>
                      </a:endParaRP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200" cap="none" spc="0" noProof="0" dirty="0">
                          <a:solidFill>
                            <a:schemeClr val="tx1"/>
                          </a:solidFill>
                        </a:rPr>
                        <a:t>Inspirada - busca mentoría</a:t>
                      </a:r>
                    </a:p>
                  </a:txBody>
                  <a:tcPr marL="118709" marR="84792" marT="309254" marB="16958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88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0BF85-F56C-46B4-B542-FF3A7840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Hábitos</a:t>
            </a:r>
            <a:r>
              <a:rPr lang="en-US" dirty="0"/>
              <a:t> de las personas de alto valor: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B302C2-11D7-4A87-BC6E-C930709A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Agregan valor en todo lo que hacen.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Duéñas</a:t>
            </a:r>
            <a:r>
              <a:rPr lang="en-US" dirty="0"/>
              <a:t> 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s-ES" dirty="0"/>
              <a:t>asignación </a:t>
            </a:r>
            <a:r>
              <a:rPr lang="en-US" dirty="0"/>
              <a:t> o meta </a:t>
            </a:r>
            <a:r>
              <a:rPr lang="es-ES" dirty="0"/>
              <a:t>y Asumen la responsabilidad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Resuelven los problemas, no las crean. 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Establecen y alcanzan metas.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Tienen una mentalidad de crecimiento.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799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97F54E7-6E96-4B67-97B9-2BFF8E26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09" y="2395587"/>
            <a:ext cx="2486634" cy="37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C8925C4-1125-4BE8-87A6-DAAF3294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32" y="2395588"/>
            <a:ext cx="2374624" cy="37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siness Made Simple: 60 Days to Master Leadership, Sales, Marketing, Execution, Management, Personal Productivity and More by [Donald Miller]">
            <a:extLst>
              <a:ext uri="{FF2B5EF4-FFF2-40B4-BE49-F238E27FC236}">
                <a16:creationId xmlns:a16="http://schemas.microsoft.com/office/drawing/2014/main" id="{92C4AD2E-80AA-4B1C-9C6C-9ACC24C3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56" y="2395588"/>
            <a:ext cx="2374623" cy="366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079974-F9A5-417C-A907-94A239968BAE}"/>
              </a:ext>
            </a:extLst>
          </p:cNvPr>
          <p:cNvSpPr txBox="1"/>
          <p:nvPr/>
        </p:nvSpPr>
        <p:spPr>
          <a:xfrm>
            <a:off x="2326063" y="797870"/>
            <a:ext cx="48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Lectura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1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38BA-0DB1-4CA4-BEE9-14B09FCA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Cristina Nistor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D9740-6CE8-4C5E-B059-346AE7EEA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cnistor@testco.com</a:t>
            </a:r>
          </a:p>
          <a:p>
            <a:r>
              <a:rPr lang="en-US" dirty="0"/>
              <a:t>cristina.nistor@codexcite.com</a:t>
            </a:r>
          </a:p>
        </p:txBody>
      </p:sp>
    </p:spTree>
    <p:extLst>
      <p:ext uri="{BB962C8B-B14F-4D97-AF65-F5344CB8AC3E}">
        <p14:creationId xmlns:p14="http://schemas.microsoft.com/office/powerpoint/2010/main" val="84807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3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2" name="Rectangle 4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5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BC315B-0DAB-455B-9ECB-AFA6351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Insustituible</a:t>
            </a:r>
            <a:r>
              <a:rPr lang="en-US" sz="3700" dirty="0"/>
              <a:t> -El </a:t>
            </a:r>
            <a:r>
              <a:rPr lang="en-US" sz="3700" dirty="0" err="1"/>
              <a:t>beneficio</a:t>
            </a:r>
            <a:r>
              <a:rPr lang="en-US" sz="3700" dirty="0"/>
              <a:t> personal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2D6A32-B2EB-4F19-B0AC-8E5385DE24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0" b="1366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graphicFrame>
        <p:nvGraphicFramePr>
          <p:cNvPr id="78" name="Content Placeholder 3">
            <a:extLst>
              <a:ext uri="{FF2B5EF4-FFF2-40B4-BE49-F238E27FC236}">
                <a16:creationId xmlns:a16="http://schemas.microsoft.com/office/drawing/2014/main" id="{49E3F05B-F6C8-450C-8E3E-AE74C56B8B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9064837"/>
              </p:ext>
            </p:extLst>
          </p:nvPr>
        </p:nvGraphicFramePr>
        <p:xfrm>
          <a:off x="3843867" y="2048933"/>
          <a:ext cx="7659156" cy="374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296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3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2" name="Rectangle 4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5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BC315B-0DAB-455B-9ECB-AFA6351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Insustituible</a:t>
            </a:r>
            <a:r>
              <a:rPr lang="en-US" sz="3700" dirty="0"/>
              <a:t> -El </a:t>
            </a:r>
            <a:r>
              <a:rPr lang="en-US" sz="3700" dirty="0" err="1"/>
              <a:t>costo</a:t>
            </a:r>
            <a:r>
              <a:rPr lang="en-US" sz="3700" dirty="0"/>
              <a:t> personal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2D6A32-B2EB-4F19-B0AC-8E5385DE24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 r="3739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graphicFrame>
        <p:nvGraphicFramePr>
          <p:cNvPr id="78" name="Content Placeholder 3">
            <a:extLst>
              <a:ext uri="{FF2B5EF4-FFF2-40B4-BE49-F238E27FC236}">
                <a16:creationId xmlns:a16="http://schemas.microsoft.com/office/drawing/2014/main" id="{49E3F05B-F6C8-450C-8E3E-AE74C56B8B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7831923"/>
              </p:ext>
            </p:extLst>
          </p:nvPr>
        </p:nvGraphicFramePr>
        <p:xfrm>
          <a:off x="3843867" y="2048933"/>
          <a:ext cx="7659156" cy="374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774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1" name="Rectangle 51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polygon&#10;&#10;Description automatically generated">
            <a:extLst>
              <a:ext uri="{FF2B5EF4-FFF2-40B4-BE49-F238E27FC236}">
                <a16:creationId xmlns:a16="http://schemas.microsoft.com/office/drawing/2014/main" id="{149FFCCE-02BF-46DA-98FB-1863EB7B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2C9CC-585F-462E-9B75-1C3EEC2A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EL punto de vista de la compania</a:t>
            </a:r>
          </a:p>
        </p:txBody>
      </p:sp>
    </p:spTree>
    <p:extLst>
      <p:ext uri="{BB962C8B-B14F-4D97-AF65-F5344CB8AC3E}">
        <p14:creationId xmlns:p14="http://schemas.microsoft.com/office/powerpoint/2010/main" val="66263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9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07" name="Rectangle 10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ilhouette facing the explosion">
            <a:extLst>
              <a:ext uri="{FF2B5EF4-FFF2-40B4-BE49-F238E27FC236}">
                <a16:creationId xmlns:a16="http://schemas.microsoft.com/office/drawing/2014/main" id="{E801229D-CB2A-4BBA-AE9D-E5CCEEF28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2C9CC-585F-462E-9B75-1C3EEC2A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El punto de vista de la </a:t>
            </a:r>
            <a:r>
              <a:rPr lang="en-US" sz="6000" dirty="0" err="1"/>
              <a:t>compania</a:t>
            </a:r>
            <a:endParaRPr lang="en-US" sz="6000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2CB63B94-7F2B-4734-B89F-93B23B3F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800" dirty="0"/>
              <a:t>Un </a:t>
            </a:r>
            <a:r>
              <a:rPr lang="en-US" sz="2800" dirty="0" err="1"/>
              <a:t>riesgo</a:t>
            </a:r>
            <a:r>
              <a:rPr lang="en-US" sz="2800" dirty="0"/>
              <a:t> de </a:t>
            </a:r>
            <a:r>
              <a:rPr lang="en-US" sz="2800" dirty="0" err="1"/>
              <a:t>negocios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56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B2507-E5AD-44B8-BF05-A1A52D83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¿Quiere ser un riesgo,</a:t>
            </a:r>
            <a:br>
              <a:rPr lang="es-ES" dirty="0"/>
            </a:br>
            <a:r>
              <a:rPr lang="es-ES" dirty="0"/>
              <a:t>o un cuello de botella?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AA9E3-DE2C-40A2-8A34-1304DE6F5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9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F60B1-085F-4733-8896-94944316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2" y="821265"/>
            <a:ext cx="697991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Invaluable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F0574-C6B4-403A-8F38-5FF9E409F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2885" y="821265"/>
            <a:ext cx="295002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/>
              <a:t>Invaluable</a:t>
            </a:r>
            <a:endParaRPr lang="en-US" sz="21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0BF85-F56C-46B4-B542-FF3A7840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Hábitos</a:t>
            </a:r>
            <a:r>
              <a:rPr lang="en-US" dirty="0"/>
              <a:t> de las personas de alto valor: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B302C2-11D7-4A87-BC6E-C930709A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Agregan valor en todo lo que hacen.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Duéñas</a:t>
            </a:r>
            <a:r>
              <a:rPr lang="es-ES" dirty="0"/>
              <a:t> de cada asignación </a:t>
            </a:r>
            <a:r>
              <a:rPr lang="en-US" dirty="0"/>
              <a:t>o meta </a:t>
            </a:r>
            <a:r>
              <a:rPr lang="es-ES" dirty="0"/>
              <a:t>y Asumen la responsabilidad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Resuelven los problemas, no las crean. 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Establecen y alcanzan metas.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Tienen una mentalidad de crecimiento.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1482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1056</TotalTime>
  <Words>679</Words>
  <Application>Microsoft Office PowerPoint</Application>
  <PresentationFormat>Widescreen</PresentationFormat>
  <Paragraphs>138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-apple-system</vt:lpstr>
      <vt:lpstr>Arial</vt:lpstr>
      <vt:lpstr>Calibri</vt:lpstr>
      <vt:lpstr>Century Gothic</vt:lpstr>
      <vt:lpstr>Corbel</vt:lpstr>
      <vt:lpstr>Google Sans</vt:lpstr>
      <vt:lpstr>Muli</vt:lpstr>
      <vt:lpstr>Roboto</vt:lpstr>
      <vt:lpstr>Parallax</vt:lpstr>
      <vt:lpstr>No seas insustituible, ¡sé invaluable!</vt:lpstr>
      <vt:lpstr>Insustituible</vt:lpstr>
      <vt:lpstr>Insustituible -El beneficio personal </vt:lpstr>
      <vt:lpstr>Insustituible -El costo personal </vt:lpstr>
      <vt:lpstr>EL punto de vista de la compania</vt:lpstr>
      <vt:lpstr>El punto de vista de la compania</vt:lpstr>
      <vt:lpstr>¿Quiere ser un riesgo, o un cuello de botella?</vt:lpstr>
      <vt:lpstr>Invaluable</vt:lpstr>
      <vt:lpstr>Hábitos de las personas de alto valor:</vt:lpstr>
      <vt:lpstr>1. Agregan valor en todo lo que hacen.</vt:lpstr>
      <vt:lpstr>Valor </vt:lpstr>
      <vt:lpstr>2. Duéñas de cada asignación  o meta y Asumen la responsabilidad </vt:lpstr>
      <vt:lpstr>No son victimas </vt:lpstr>
      <vt:lpstr>Duéñas de cada asignación  o meta (ownership)</vt:lpstr>
      <vt:lpstr>Asumen la responsabilidad y Rinden cuentas (accountability)</vt:lpstr>
      <vt:lpstr> 3. Resuelven los problemas, no los crea. </vt:lpstr>
      <vt:lpstr>PowerPoint Presentation</vt:lpstr>
      <vt:lpstr> 4. Establecen y alcanzan metas.</vt:lpstr>
      <vt:lpstr>PowerPoint Presentation</vt:lpstr>
      <vt:lpstr>5. Adoptan una mentalidad de crecimiento</vt:lpstr>
      <vt:lpstr>Mentalidad  fija</vt:lpstr>
      <vt:lpstr>Mentalidad de crecimiento</vt:lpstr>
      <vt:lpstr>PowerPoint Presentation</vt:lpstr>
      <vt:lpstr>Hábitos de las personas de alto valor:</vt:lpstr>
      <vt:lpstr>PowerPoint Presentation</vt:lpstr>
      <vt:lpstr>Cristina Nistor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be irreplaceable, be invaluable!</dc:title>
  <dc:creator>Cristina Elena Nistor</dc:creator>
  <cp:lastModifiedBy>Cristina Elena Nistor</cp:lastModifiedBy>
  <cp:revision>34</cp:revision>
  <dcterms:created xsi:type="dcterms:W3CDTF">2021-04-11T18:11:16Z</dcterms:created>
  <dcterms:modified xsi:type="dcterms:W3CDTF">2021-04-21T17:55:24Z</dcterms:modified>
</cp:coreProperties>
</file>